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16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private/tmp/claude-501/-Users-junyoung-OPENCLAW/2081572d-a3d8-48a2-8f63-fe4fe4288162/scratchpad/guide/01-home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035040" y="822960"/>
            <a:ext cx="5669280" cy="5212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1737360"/>
            <a:ext cx="5120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 Hub</a:t>
            </a:r>
            <a:endParaRPr lang="en-US" sz="5600" dirty="0"/>
          </a:p>
        </p:txBody>
      </p:sp>
      <p:sp>
        <p:nvSpPr>
          <p:cNvPr id="4" name="Text 1"/>
          <p:cNvSpPr/>
          <p:nvPr/>
        </p:nvSpPr>
        <p:spPr>
          <a:xfrm>
            <a:off x="640080" y="2697480"/>
            <a:ext cx="5120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A8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Teacher Guide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640080" y="3383280"/>
            <a:ext cx="5120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menu-bar widget on every school MacBook: air quality, heat alerts, lunch, calendar, AI support and a direct line to the Tech Office — one click from the top of your screen.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40080" y="60350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E6E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Chadwick International · Technology Office  ·  2026-27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616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Notices &amp; notifications</a:t>
            </a:r>
            <a:endParaRPr lang="en-US" sz="3000" dirty="0"/>
          </a:p>
        </p:txBody>
      </p:sp>
      <p:pic>
        <p:nvPicPr>
          <p:cNvPr id="3" name="Image 0" descr="/private/tmp/claude-501/-Users-junyoung-OPENCLAW/2081572d-a3d8-48a2-8f63-fe4fe4288162/scratchpad/guide/a-notices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143000"/>
            <a:ext cx="6035040" cy="530352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995160" y="1161288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995160" y="11612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7452360" y="1143000"/>
            <a:ext cx="41879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Notices tab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Announcements from the Tech Office — login changes, outages, new tools. Newest first.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995160" y="5989320"/>
            <a:ext cx="46451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100" i="1" dirty="0">
                <a:solidFill>
                  <a:srgbClr val="6E6E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You'll also get a normal macOS notification when: the Tech Office replies to your request · your request is confirmed or resolved · a heat alert is in force (max 2/day) · we send an urgent broadcast.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616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answers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8640" y="1234440"/>
            <a:ext cx="5394960" cy="1463040"/>
          </a:xfrm>
          <a:prstGeom prst="roundRect">
            <a:avLst>
              <a:gd name="adj" fmla="val 7500"/>
            </a:avLst>
          </a:prstGeom>
          <a:solidFill>
            <a:srgbClr val="232326"/>
          </a:solidFill>
          <a:ln w="12700">
            <a:solidFill>
              <a:srgbClr val="232326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417320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widget disappeared from my menu bar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2960" y="1856232"/>
            <a:ext cx="4846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Wait 30 seconds — it restarts itself. Still gone? Open Launchpad → CI Hub, or ask us.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6217920" y="1234440"/>
            <a:ext cx="5394960" cy="1463040"/>
          </a:xfrm>
          <a:prstGeom prst="roundRect">
            <a:avLst>
              <a:gd name="adj" fmla="val 7500"/>
            </a:avLst>
          </a:prstGeom>
          <a:solidFill>
            <a:srgbClr val="232326"/>
          </a:solidFill>
          <a:ln w="12700">
            <a:solidFill>
              <a:srgbClr val="23232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92240" y="1417320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shows "--" for air quality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492240" y="1856232"/>
            <a:ext cx="4846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AirKorea feed is briefly down; it retries every 10 minutes on its own.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48640" y="2926080"/>
            <a:ext cx="5394960" cy="1463040"/>
          </a:xfrm>
          <a:prstGeom prst="roundRect">
            <a:avLst>
              <a:gd name="adj" fmla="val 7500"/>
            </a:avLst>
          </a:prstGeom>
          <a:solidFill>
            <a:srgbClr val="232326"/>
          </a:solidFill>
          <a:ln w="12700">
            <a:solidFill>
              <a:srgbClr val="23232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3108960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I turn off the heat notifications?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22960" y="3547872"/>
            <a:ext cx="4846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the bell switch on the Heat bar. It only affects your Mac.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217920" y="2926080"/>
            <a:ext cx="5394960" cy="1463040"/>
          </a:xfrm>
          <a:prstGeom prst="roundRect">
            <a:avLst>
              <a:gd name="adj" fmla="val 7500"/>
            </a:avLst>
          </a:prstGeom>
          <a:solidFill>
            <a:srgbClr val="232326"/>
          </a:solidFill>
          <a:ln w="12700">
            <a:solidFill>
              <a:srgbClr val="23232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92240" y="3108960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it update itself?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92240" y="3547872"/>
            <a:ext cx="4846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Yes, silently. You never need to install anything.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48640" y="4617720"/>
            <a:ext cx="5394960" cy="1463040"/>
          </a:xfrm>
          <a:prstGeom prst="roundRect">
            <a:avLst>
              <a:gd name="adj" fmla="val 7500"/>
            </a:avLst>
          </a:prstGeom>
          <a:solidFill>
            <a:srgbClr val="232326"/>
          </a:solidFill>
          <a:ln w="12700">
            <a:solidFill>
              <a:srgbClr val="23232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960" y="4800600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my chat private?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22960" y="5239512"/>
            <a:ext cx="4846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 conversation stays on your Mac unless you choose "Send as ticket". Tickets go only to the Tech Office.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217920" y="4617720"/>
            <a:ext cx="5394960" cy="1463040"/>
          </a:xfrm>
          <a:prstGeom prst="roundRect">
            <a:avLst>
              <a:gd name="adj" fmla="val 7500"/>
            </a:avLst>
          </a:prstGeom>
          <a:solidFill>
            <a:srgbClr val="232326"/>
          </a:solidFill>
          <a:ln w="12700">
            <a:solidFill>
              <a:srgbClr val="23232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92240" y="4800600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Something is wrong with the widget itself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492240" y="5239512"/>
            <a:ext cx="4846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Support → "Report a Problem", or email songdo-technology@chadwickschool.org.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48640" y="635508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E6E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Office · songdo-technology@chadwickschool.org · Tech Hub: ci-tech-hub.pages.dev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616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is it? How do I open it?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 Hub lives in your menu bar. It starts by itself when you log in.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394960" cy="2057400"/>
          </a:xfrm>
          <a:prstGeom prst="roundRect">
            <a:avLst>
              <a:gd name="adj" fmla="val 6667"/>
            </a:avLst>
          </a:prstGeom>
          <a:solidFill>
            <a:srgbClr val="232326"/>
          </a:solidFill>
          <a:ln w="12700">
            <a:solidFill>
              <a:srgbClr val="23232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892808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18928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280160" y="182880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2377440"/>
            <a:ext cx="4846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the CI Hub icon at the top-right of your screen (in the menu bar, next to Wi-Fi and the clock). The widget drops down from the top of the screen.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217920" y="1600200"/>
            <a:ext cx="5394960" cy="2057400"/>
          </a:xfrm>
          <a:prstGeom prst="roundRect">
            <a:avLst>
              <a:gd name="adj" fmla="val 6667"/>
            </a:avLst>
          </a:prstGeom>
          <a:solidFill>
            <a:srgbClr val="232326"/>
          </a:solidFill>
          <a:ln w="12700">
            <a:solidFill>
              <a:srgbClr val="23232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492240" y="1892808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92240" y="18928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949440" y="182880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2240" y="2377440"/>
            <a:ext cx="4846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anywhere outside the widget, or the red dot at its top-left. It hides — it does not quit.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48640" y="3931920"/>
            <a:ext cx="5394960" cy="2057400"/>
          </a:xfrm>
          <a:prstGeom prst="roundRect">
            <a:avLst>
              <a:gd name="adj" fmla="val 6667"/>
            </a:avLst>
          </a:prstGeom>
          <a:solidFill>
            <a:srgbClr val="232326"/>
          </a:solidFill>
          <a:ln w="12700">
            <a:solidFill>
              <a:srgbClr val="23232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22960" y="4224528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960" y="422452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280160" y="416052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Resize &amp; move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22960" y="4709160"/>
            <a:ext cx="4846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Drag any corner to resize. Green dot = fill the screen, yellow dot = back to the default size.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217920" y="3931920"/>
            <a:ext cx="5394960" cy="2057400"/>
          </a:xfrm>
          <a:prstGeom prst="roundRect">
            <a:avLst>
              <a:gd name="adj" fmla="val 6667"/>
            </a:avLst>
          </a:prstGeom>
          <a:solidFill>
            <a:srgbClr val="232326"/>
          </a:solidFill>
          <a:ln w="12700">
            <a:solidFill>
              <a:srgbClr val="23232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492240" y="4224528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92240" y="422452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949440" y="416052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Quit?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6492240" y="4709160"/>
            <a:ext cx="4846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never need to. If you do quit it, it comes back on its own within about 30 seconds so the alerts and lunch always work.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616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 — everything at a glance</a:t>
            </a:r>
            <a:endParaRPr lang="en-US" sz="3000" dirty="0"/>
          </a:p>
        </p:txBody>
      </p:sp>
      <p:pic>
        <p:nvPicPr>
          <p:cNvPr id="3" name="Image 0" descr="/private/tmp/claude-501/-Users-junyoung-OPENCLAW/2081572d-a3d8-48a2-8f63-fe4fe4288162/scratchpad/guide/a-home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143000"/>
            <a:ext cx="6035040" cy="530352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995160" y="1161288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995160" y="11612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7452360" y="1143000"/>
            <a:ext cx="41879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Window controls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 hides the widget · Yellow restores the default size · Green fills the screen.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6995160" y="1728216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995160" y="172821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7452360" y="1709928"/>
            <a:ext cx="41879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 quality now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AQI for Songdo. Colour = level. Tap the Air Quality row below for details.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6995160" y="2295144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995160" y="229514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452360" y="2276856"/>
            <a:ext cx="41879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links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 HUB website · CI VISION · CI DOLPHIN app · CI ECHO live translation.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6995160" y="2862072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995160" y="286207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7452360" y="2843784"/>
            <a:ext cx="41879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Light / dark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Toggle the widget theme.</a:t>
            </a:r>
            <a:endParaRPr lang="en-US" sz="1350" dirty="0"/>
          </a:p>
        </p:txBody>
      </p:sp>
      <p:sp>
        <p:nvSpPr>
          <p:cNvPr id="16" name="Shape 13"/>
          <p:cNvSpPr/>
          <p:nvPr/>
        </p:nvSpPr>
        <p:spPr>
          <a:xfrm>
            <a:off x="6995160" y="3429000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995160" y="342900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7452360" y="3410712"/>
            <a:ext cx="41879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Tabs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 · AI Support · Notices.</a:t>
            </a:r>
            <a:endParaRPr lang="en-US" sz="1350" dirty="0"/>
          </a:p>
        </p:txBody>
      </p:sp>
      <p:sp>
        <p:nvSpPr>
          <p:cNvPr id="19" name="Shape 16"/>
          <p:cNvSpPr/>
          <p:nvPr/>
        </p:nvSpPr>
        <p:spPr>
          <a:xfrm>
            <a:off x="6995160" y="3995928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995160" y="399592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7452360" y="3977640"/>
            <a:ext cx="41879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 Quality row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PM2.5 / PM10 and today's activity guidance. Click › to open the full panel.</a:t>
            </a:r>
            <a:endParaRPr lang="en-US" sz="1350" dirty="0"/>
          </a:p>
        </p:txBody>
      </p:sp>
      <p:sp>
        <p:nvSpPr>
          <p:cNvPr id="22" name="Shape 19"/>
          <p:cNvSpPr/>
          <p:nvPr/>
        </p:nvSpPr>
        <p:spPr>
          <a:xfrm>
            <a:off x="6995160" y="4562856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995160" y="456285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7452360" y="4544568"/>
            <a:ext cx="41879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Week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Opens the whole week's lunch, day by day.</a:t>
            </a:r>
            <a:endParaRPr lang="en-US" sz="1350" dirty="0"/>
          </a:p>
        </p:txBody>
      </p:sp>
      <p:sp>
        <p:nvSpPr>
          <p:cNvPr id="25" name="Shape 22"/>
          <p:cNvSpPr/>
          <p:nvPr/>
        </p:nvSpPr>
        <p:spPr>
          <a:xfrm>
            <a:off x="6995160" y="5129784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995160" y="51297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300" dirty="0"/>
          </a:p>
        </p:txBody>
      </p:sp>
      <p:sp>
        <p:nvSpPr>
          <p:cNvPr id="27" name="Text 24"/>
          <p:cNvSpPr/>
          <p:nvPr/>
        </p:nvSpPr>
        <p:spPr>
          <a:xfrm>
            <a:off x="7452360" y="5111496"/>
            <a:ext cx="41879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MS/US · VS · PK/K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your division — the lunch card remembers your choice.</a:t>
            </a:r>
            <a:endParaRPr lang="en-US" sz="1350" dirty="0"/>
          </a:p>
        </p:txBody>
      </p:sp>
      <p:sp>
        <p:nvSpPr>
          <p:cNvPr id="28" name="Text 25"/>
          <p:cNvSpPr/>
          <p:nvPr/>
        </p:nvSpPr>
        <p:spPr>
          <a:xfrm>
            <a:off x="6995160" y="5989320"/>
            <a:ext cx="46451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100" i="1" dirty="0">
                <a:solidFill>
                  <a:srgbClr val="6E6E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Below the lunch card: School Calendar (today / tomorrow, from Veracross) and Request to Tech Office.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616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Today's Lunch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Menus come straight from the kitchen every week — no one has to type them in.</a:t>
            </a:r>
            <a:endParaRPr lang="en-US" sz="1400" dirty="0"/>
          </a:p>
        </p:txBody>
      </p:sp>
      <p:pic>
        <p:nvPicPr>
          <p:cNvPr id="4" name="Image 0" descr="/private/tmp/claude-501/-Users-junyoung-OPENCLAW/2081572d-a3d8-48a2-8f63-fe4fe4288162/scratchpad/guide/a-week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417320"/>
            <a:ext cx="5669280" cy="5029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629400" y="1435608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629400" y="14356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7086600" y="1417320"/>
            <a:ext cx="45537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tabs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Mon–Fri of the current week. A day with no school simply says so.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629400" y="2002536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29400" y="200253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086600" y="1984248"/>
            <a:ext cx="45537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Division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MS/US, VS or PK/K — each shows exactly what that cafeteria serves.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6629400" y="2569464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629400" y="256946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7086600" y="2551176"/>
            <a:ext cx="45537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Stations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MS/US: Klassic · Trendy · Global · Balance Bowl · In the Box, each in its own colour. Korean names sit next to the English.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6629400" y="5989320"/>
            <a:ext cx="50109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100" i="1" dirty="0">
                <a:solidFill>
                  <a:srgbClr val="6E6E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Home tab, "Today's pick" shows the day's main dish with a small illustration.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616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Support — ask first, it's fast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school-specific assistant that knows our systems, printers, Wi-Fi, Veracross, Jamf and more.</a:t>
            </a:r>
            <a:endParaRPr lang="en-US" sz="1400" dirty="0"/>
          </a:p>
        </p:txBody>
      </p:sp>
      <p:pic>
        <p:nvPicPr>
          <p:cNvPr id="4" name="Image 0" descr="/private/tmp/claude-501/-Users-junyoung-OPENCLAW/2081572d-a3d8-48a2-8f63-fe4fe4288162/scratchpad/guide/a-ai-welcome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417320"/>
            <a:ext cx="6035040" cy="5029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995160" y="1435608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995160" y="14356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7452360" y="1417320"/>
            <a:ext cx="41879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a Problem to Tech Team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click opens a ticket to the Tech Office when you already know you need a person.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995160" y="2002536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995160" y="200253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452360" y="1984248"/>
            <a:ext cx="41879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questions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Wi-Fi · Slow Mac · Mac Specs — tap to ask instantly.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6995160" y="2569464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995160" y="256946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7452360" y="2551176"/>
            <a:ext cx="41879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 to know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 answers from Chadwick's knowledge base and can be wrong. Double-check anything important.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616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Support — the conversation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in Korean or English. It links you to the right guide, or walks you through the fix.</a:t>
            </a:r>
            <a:endParaRPr lang="en-US" sz="1400" dirty="0"/>
          </a:p>
        </p:txBody>
      </p:sp>
      <p:pic>
        <p:nvPicPr>
          <p:cNvPr id="4" name="Image 0" descr="/private/tmp/claude-501/-Users-junyoung-OPENCLAW/2081572d-a3d8-48a2-8f63-fe4fe4288162/scratchpad/guide/a-ai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417320"/>
            <a:ext cx="6035040" cy="5029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995160" y="1435608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995160" y="14356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7452360" y="1417320"/>
            <a:ext cx="41879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anything about your Mac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Printer setup, projector, passwords, software… plain language is fine.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995160" y="2002536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995160" y="200253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452360" y="1984248"/>
            <a:ext cx="41879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press Return.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6995160" y="2569464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995160" y="256946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7452360" y="2551176"/>
            <a:ext cx="41879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as ticket to Tech team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solved? The whole conversation goes to us as a ticket — you don't retype anything.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6995160" y="3136392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995160" y="313639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7452360" y="3118104"/>
            <a:ext cx="41879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screen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a short clip of the problem to attach.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6995160" y="3703320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995160" y="3703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7452360" y="3685032"/>
            <a:ext cx="41879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a photo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Snap the error / the cable / the screen — the AI looks at it and finds the problem.</a:t>
            </a:r>
            <a:endParaRPr lang="en-US" sz="1350" dirty="0"/>
          </a:p>
        </p:txBody>
      </p:sp>
      <p:sp>
        <p:nvSpPr>
          <p:cNvPr id="20" name="Shape 17"/>
          <p:cNvSpPr/>
          <p:nvPr/>
        </p:nvSpPr>
        <p:spPr>
          <a:xfrm>
            <a:off x="6995160" y="4270248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995160" y="427024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7452360" y="4251960"/>
            <a:ext cx="41879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chat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fresh.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616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to Tech Office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Borrow equipment · report something broken · AV / room issues · anything else.</a:t>
            </a:r>
            <a:endParaRPr lang="en-US" sz="1400" dirty="0"/>
          </a:p>
        </p:txBody>
      </p:sp>
      <p:pic>
        <p:nvPicPr>
          <p:cNvPr id="4" name="Image 0" descr="/private/tmp/claude-501/-Users-junyoung-OPENCLAW/2081572d-a3d8-48a2-8f63-fe4fe4288162/scratchpad/guide/a-nudge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417320"/>
            <a:ext cx="3657600" cy="30175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4526280"/>
            <a:ext cx="3657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First, a gentle nudge: for anything that isn't physical, the AI usually solves it faster. Tap Okay to continue to the form.</a:t>
            </a:r>
            <a:endParaRPr lang="en-US" sz="1150" dirty="0"/>
          </a:p>
        </p:txBody>
      </p:sp>
      <p:pic>
        <p:nvPicPr>
          <p:cNvPr id="6" name="Image 1" descr="/private/tmp/claude-501/-Users-junyoung-OPENCLAW/2081572d-a3d8-48a2-8f63-fe4fe4288162/scratchpad/guide/a-reques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4480560" y="1417320"/>
            <a:ext cx="4114800" cy="342900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8915400" y="1435608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8915400" y="14356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9372600" y="1417320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 you need?</a:t>
            </a:r>
            <a:endParaRPr lang="en-US" sz="1250" dirty="0"/>
          </a:p>
          <a:p>
            <a:pPr indent="0" marL="0">
              <a:buNone/>
            </a:pPr>
            <a:r>
              <a:rPr lang="en-US" sz="10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Borrow · Broken/repair · AV/room · Other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8915400" y="2093976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8915400" y="209397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9372600" y="2075688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Equipment</a:t>
            </a:r>
            <a:endParaRPr lang="en-US" sz="1250" dirty="0"/>
          </a:p>
          <a:p>
            <a:pPr indent="0" marL="0">
              <a:buNone/>
            </a:pPr>
            <a:r>
              <a:rPr lang="en-US" sz="10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Projector, laptop, iPad, cable, monitor, Apple TV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8915400" y="2752344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8915400" y="275234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9372600" y="2734056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</a:t>
            </a:r>
            <a:endParaRPr lang="en-US" sz="1250" dirty="0"/>
          </a:p>
          <a:p>
            <a:pPr indent="0" marL="0">
              <a:buNone/>
            </a:pPr>
            <a:r>
              <a:rPr lang="en-US" sz="10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tomorrow, 3rd period</a:t>
            </a:r>
            <a:endParaRPr lang="en-US" sz="1250" dirty="0"/>
          </a:p>
        </p:txBody>
      </p:sp>
      <p:sp>
        <p:nvSpPr>
          <p:cNvPr id="16" name="Shape 12"/>
          <p:cNvSpPr/>
          <p:nvPr/>
        </p:nvSpPr>
        <p:spPr>
          <a:xfrm>
            <a:off x="8915400" y="3410712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8915400" y="341071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18" name="Text 14"/>
          <p:cNvSpPr/>
          <p:nvPr/>
        </p:nvSpPr>
        <p:spPr>
          <a:xfrm>
            <a:off x="9372600" y="3392424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Room</a:t>
            </a:r>
            <a:endParaRPr lang="en-US" sz="1250" dirty="0"/>
          </a:p>
          <a:p>
            <a:pPr indent="0" marL="0">
              <a:buNone/>
            </a:pPr>
            <a:r>
              <a:rPr lang="en-US" sz="10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D-309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8915400" y="4069080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8915400" y="40690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21" name="Text 17"/>
          <p:cNvSpPr/>
          <p:nvPr/>
        </p:nvSpPr>
        <p:spPr>
          <a:xfrm>
            <a:off x="9372600" y="4050792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email</a:t>
            </a:r>
            <a:endParaRPr lang="en-US" sz="1250" dirty="0"/>
          </a:p>
          <a:p>
            <a:pPr indent="0" marL="0">
              <a:buNone/>
            </a:pPr>
            <a:r>
              <a:rPr lang="en-US" sz="10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we can reply to you</a:t>
            </a:r>
            <a:endParaRPr lang="en-US" sz="1250" dirty="0"/>
          </a:p>
        </p:txBody>
      </p:sp>
      <p:sp>
        <p:nvSpPr>
          <p:cNvPr id="22" name="Shape 18"/>
          <p:cNvSpPr/>
          <p:nvPr/>
        </p:nvSpPr>
        <p:spPr>
          <a:xfrm>
            <a:off x="8915400" y="4727448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8915400" y="472744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</p:txBody>
      </p:sp>
      <p:sp>
        <p:nvSpPr>
          <p:cNvPr id="24" name="Text 20"/>
          <p:cNvSpPr/>
          <p:nvPr/>
        </p:nvSpPr>
        <p:spPr>
          <a:xfrm>
            <a:off x="9372600" y="4709160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Details</a:t>
            </a:r>
            <a:endParaRPr lang="en-US" sz="1250" dirty="0"/>
          </a:p>
          <a:p>
            <a:pPr indent="0" marL="0">
              <a:buNone/>
            </a:pPr>
            <a:r>
              <a:rPr lang="en-US" sz="10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more specific, the faster we can help</a:t>
            </a:r>
            <a:endParaRPr lang="en-US" sz="1250" dirty="0"/>
          </a:p>
        </p:txBody>
      </p:sp>
      <p:sp>
        <p:nvSpPr>
          <p:cNvPr id="25" name="Shape 21"/>
          <p:cNvSpPr/>
          <p:nvPr/>
        </p:nvSpPr>
        <p:spPr>
          <a:xfrm>
            <a:off x="8915400" y="5385816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8915400" y="538581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300" dirty="0"/>
          </a:p>
        </p:txBody>
      </p:sp>
      <p:sp>
        <p:nvSpPr>
          <p:cNvPr id="27" name="Text 23"/>
          <p:cNvSpPr/>
          <p:nvPr/>
        </p:nvSpPr>
        <p:spPr>
          <a:xfrm>
            <a:off x="9372600" y="5367528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</a:t>
            </a:r>
            <a:endParaRPr lang="en-US" sz="1250" dirty="0"/>
          </a:p>
          <a:p>
            <a:pPr indent="0" marL="0">
              <a:buNone/>
            </a:pPr>
            <a:r>
              <a:rPr lang="en-US" sz="10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get a notification when we reply or when it's done</a:t>
            </a:r>
            <a:endParaRPr lang="en-US" sz="1250" dirty="0"/>
          </a:p>
        </p:txBody>
      </p:sp>
      <p:sp>
        <p:nvSpPr>
          <p:cNvPr id="28" name="Text 24"/>
          <p:cNvSpPr/>
          <p:nvPr/>
        </p:nvSpPr>
        <p:spPr>
          <a:xfrm>
            <a:off x="4480560" y="5029200"/>
            <a:ext cx="4114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6E6E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your requests any time under Home → your open request card. You can reply to us or withdraw a request from there.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616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 Quality panel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the Air Quality row (or the AQI badge at the top). A side panel opens next to the widget.</a:t>
            </a:r>
            <a:endParaRPr lang="en-US" sz="1400" dirty="0"/>
          </a:p>
        </p:txBody>
      </p:sp>
      <p:pic>
        <p:nvPicPr>
          <p:cNvPr id="4" name="Image 0" descr="/private/tmp/claude-501/-Users-junyoung-OPENCLAW/2081572d-a3d8-48a2-8f63-fe4fe4288162/scratchpad/guide/a-aqi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417320"/>
            <a:ext cx="7498080" cy="5029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8458200" y="1435608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458200" y="14356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8915400" y="1417320"/>
            <a:ext cx="27249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PM2.5 · PM10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from the AirKorea station nearest to campus (송도 · 아암). Colour = level.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8458200" y="2002536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458200" y="200253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8915400" y="1984248"/>
            <a:ext cx="27249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Weather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conditions and temperature.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8458200" y="2569464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458200" y="256946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8915400" y="2551176"/>
            <a:ext cx="27249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Activity guidance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today's air means for outdoor time and Athletics.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8458200" y="3136392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458200" y="313639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8915400" y="3118104"/>
            <a:ext cx="27249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Gases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O₃ · NO₂ · SO₂ · CO for the curious.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8458200" y="5989320"/>
            <a:ext cx="31821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100" i="1" dirty="0">
                <a:solidFill>
                  <a:srgbClr val="6E6E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the row again to close the panel.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616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Heat-wave alerts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KMA issues a heat alert for Songdo, an orange/red pill appears at the top and a Heat bar on Home.</a:t>
            </a:r>
            <a:endParaRPr lang="en-US" sz="1400" dirty="0"/>
          </a:p>
        </p:txBody>
      </p:sp>
      <p:pic>
        <p:nvPicPr>
          <p:cNvPr id="4" name="Image 0" descr="/private/tmp/claude-501/-Users-junyoung-OPENCLAW/2081572d-a3d8-48a2-8f63-fe4fe4288162/scratchpad/guide/a-heat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1417320"/>
            <a:ext cx="5120640" cy="5029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080760" y="1435608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080760" y="14356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6537960" y="1417320"/>
            <a:ext cx="5102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you'll see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Advisory (yellow) · Warning (orange) · Severe (red). Click the pill or the Heat bar to open this card.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080760" y="2002536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080760" y="200253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6537960" y="1984248"/>
            <a:ext cx="5102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to do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Chadwick's own heat guidelines for that level — recess, PE, hydration, who to contact.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6080760" y="2569464"/>
            <a:ext cx="310896" cy="310896"/>
          </a:xfrm>
          <a:prstGeom prst="ellipse">
            <a:avLst/>
          </a:prstGeom>
          <a:solidFill>
            <a:srgbClr val="0A84FF"/>
          </a:solidFill>
          <a:ln w="12700">
            <a:solidFill>
              <a:srgbClr val="0A84F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080760" y="256946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537960" y="2551176"/>
            <a:ext cx="5102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Notifications</a:t>
            </a:r>
            <a:endParaRPr lang="en-US" sz="1350" dirty="0"/>
          </a:p>
          <a:p>
            <a:pPr indent="0" marL="0">
              <a:buNone/>
            </a:pPr>
            <a:r>
              <a:rPr lang="en-US" sz="1150" dirty="0">
                <a:solidFill>
                  <a:srgbClr val="A1A1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get at most two a day (morning and early afternoon). Don't want them? The bell switch on the Heat bar mutes them on your Mac; the bar itself stays.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 Hub — Teacher Guide</dc:title>
  <dc:subject>PptxGenJS Presentation</dc:subject>
  <dc:creator>PptxGenJS</dc:creator>
  <cp:lastModifiedBy>PptxGenJS</cp:lastModifiedBy>
  <cp:revision>1</cp:revision>
  <dcterms:created xsi:type="dcterms:W3CDTF">2026-08-15T07:49:28Z</dcterms:created>
  <dcterms:modified xsi:type="dcterms:W3CDTF">2026-08-15T07:49:28Z</dcterms:modified>
</cp:coreProperties>
</file>